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74" r:id="rId10"/>
    <p:sldId id="275" r:id="rId11"/>
    <p:sldId id="276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0" d="100"/>
          <a:sy n="70" d="100"/>
        </p:scale>
        <p:origin x="996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0C0A-5464-4FE4-84EB-FF9C94016DF4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C6404-AD6E-4860-8E75-697CA40B95DA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4BBDE-4E2A-4EFF-AB3A-C4340E847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608278"/>
            <a:ext cx="8991600" cy="1645920"/>
          </a:xfrm>
        </p:spPr>
        <p:txBody>
          <a:bodyPr/>
          <a:lstStyle/>
          <a:p>
            <a:r>
              <a:rPr lang="en-US" dirty="0"/>
              <a:t>All food in the hood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3B8980-B54B-4291-81FD-94EC686CBB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2490188"/>
            <a:ext cx="6801612" cy="412403"/>
          </a:xfrm>
        </p:spPr>
        <p:txBody>
          <a:bodyPr>
            <a:normAutofit fontScale="92500"/>
          </a:bodyPr>
          <a:lstStyle/>
          <a:p>
            <a:r>
              <a:rPr lang="en-US" dirty="0"/>
              <a:t>Yelp API comparison study of eateries and regions in the Bay Area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FA352CE-C685-49E8-9E38-1B8586A0F175}"/>
              </a:ext>
            </a:extLst>
          </p:cNvPr>
          <p:cNvSpPr txBox="1">
            <a:spLocks/>
          </p:cNvSpPr>
          <p:nvPr/>
        </p:nvSpPr>
        <p:spPr>
          <a:xfrm>
            <a:off x="2612702" y="6180508"/>
            <a:ext cx="6801612" cy="41240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Phillip Choi ∙ </a:t>
            </a:r>
            <a:r>
              <a:rPr lang="en-US" dirty="0" err="1"/>
              <a:t>Loba</a:t>
            </a:r>
            <a:r>
              <a:rPr lang="en-US" dirty="0"/>
              <a:t> </a:t>
            </a:r>
            <a:r>
              <a:rPr lang="en-US" dirty="0" err="1"/>
              <a:t>Quasem</a:t>
            </a:r>
            <a:r>
              <a:rPr lang="en-US" dirty="0"/>
              <a:t> ∙ Carly Russell ∙ Natalie……………..∙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35D148-636D-4318-BB49-136E61950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546" y="3024401"/>
            <a:ext cx="5454908" cy="297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81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4F557DF-E1E5-4F64-B44F-14DF1AC9EEEB}"/>
              </a:ext>
            </a:extLst>
          </p:cNvPr>
          <p:cNvSpPr/>
          <p:nvPr/>
        </p:nvSpPr>
        <p:spPr>
          <a:xfrm>
            <a:off x="2077185" y="3724651"/>
            <a:ext cx="8046846" cy="24714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9DD50FD-5681-4235-9688-4E1002871593}"/>
              </a:ext>
            </a:extLst>
          </p:cNvPr>
          <p:cNvSpPr/>
          <p:nvPr/>
        </p:nvSpPr>
        <p:spPr>
          <a:xfrm>
            <a:off x="4063497" y="2389326"/>
            <a:ext cx="4065004" cy="8774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7949AC4-EFA8-4DA8-B736-6C1C3B1A4045}"/>
              </a:ext>
            </a:extLst>
          </p:cNvPr>
          <p:cNvGrpSpPr/>
          <p:nvPr/>
        </p:nvGrpSpPr>
        <p:grpSpPr>
          <a:xfrm>
            <a:off x="4655275" y="2508015"/>
            <a:ext cx="2908745" cy="666214"/>
            <a:chOff x="4647354" y="2497591"/>
            <a:chExt cx="2908745" cy="666214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8D797E9-5F0B-45A9-9952-5C6FC3B549A1}"/>
                    </a:ext>
                  </a:extLst>
                </p:cNvPr>
                <p:cNvSpPr txBox="1"/>
                <p:nvPr/>
              </p:nvSpPr>
              <p:spPr>
                <a:xfrm>
                  <a:off x="4783515" y="2497591"/>
                  <a:ext cx="26522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Total Categories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8D797E9-5F0B-45A9-9952-5C6FC3B549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3515" y="2497591"/>
                  <a:ext cx="2652265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5517" t="-28261" r="-230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9905F3C-CB57-412A-8C9B-E44F7E65212D}"/>
                    </a:ext>
                  </a:extLst>
                </p:cNvPr>
                <p:cNvSpPr txBox="1"/>
                <p:nvPr/>
              </p:nvSpPr>
              <p:spPr>
                <a:xfrm>
                  <a:off x="4647354" y="2886806"/>
                  <a:ext cx="290874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Total Categories+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9905F3C-CB57-412A-8C9B-E44F7E6521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7354" y="2886806"/>
                  <a:ext cx="2908745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5031" t="-28261" r="-210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692B43C-0198-4276-9F84-92E3CF7FDFB8}"/>
              </a:ext>
            </a:extLst>
          </p:cNvPr>
          <p:cNvGrpSpPr/>
          <p:nvPr/>
        </p:nvGrpSpPr>
        <p:grpSpPr>
          <a:xfrm>
            <a:off x="2381441" y="3868285"/>
            <a:ext cx="7438335" cy="2184159"/>
            <a:chOff x="2584783" y="4152880"/>
            <a:chExt cx="7438335" cy="218415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C7F254A-4D39-4905-8E32-7AC45E1A8327}"/>
                    </a:ext>
                  </a:extLst>
                </p:cNvPr>
                <p:cNvSpPr txBox="1"/>
                <p:nvPr/>
              </p:nvSpPr>
              <p:spPr>
                <a:xfrm>
                  <a:off x="2707226" y="4152880"/>
                  <a:ext cx="5865004" cy="4849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Avg Category per County </a:t>
                  </a:r>
                  <a:r>
                    <a:rPr lang="en-US" dirty="0">
                      <a:ea typeface="Cambria Math" panose="02040503050406030204" pitchFamily="18" charset="0"/>
                    </a:rPr>
                    <a:t>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𝐶𝐴𝑇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C7F254A-4D39-4905-8E32-7AC45E1A83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7226" y="4152880"/>
                  <a:ext cx="5865004" cy="484941"/>
                </a:xfrm>
                <a:prstGeom prst="rect">
                  <a:avLst/>
                </a:prstGeom>
                <a:blipFill>
                  <a:blip r:embed="rId4"/>
                  <a:stretch>
                    <a:fillRect l="-936" t="-79747" b="-1316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E8563C3-EECC-43DA-9561-6C6794D3AE6D}"/>
                    </a:ext>
                  </a:extLst>
                </p:cNvPr>
                <p:cNvSpPr txBox="1"/>
                <p:nvPr/>
              </p:nvSpPr>
              <p:spPr>
                <a:xfrm>
                  <a:off x="2871830" y="4666793"/>
                  <a:ext cx="6787243" cy="5636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Category per County SD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ad>
                        <m:radPr>
                          <m:deg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𝐶𝐴𝑇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𝐶𝐴𝑇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rad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E8563C3-EECC-43DA-9561-6C6794D3AE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1830" y="4666793"/>
                  <a:ext cx="6787243" cy="563680"/>
                </a:xfrm>
                <a:prstGeom prst="rect">
                  <a:avLst/>
                </a:prstGeom>
                <a:blipFill>
                  <a:blip r:embed="rId5"/>
                  <a:stretch>
                    <a:fillRect l="-2156" b="-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1D70B8C-251B-481D-A137-23317B3694A6}"/>
                    </a:ext>
                  </a:extLst>
                </p:cNvPr>
                <p:cNvSpPr txBox="1"/>
                <p:nvPr/>
              </p:nvSpPr>
              <p:spPr>
                <a:xfrm>
                  <a:off x="2584783" y="5259445"/>
                  <a:ext cx="6152903" cy="4849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Avg Category+ per County </a:t>
                  </a:r>
                  <a:r>
                    <a:rPr lang="en-US" dirty="0">
                      <a:ea typeface="Cambria Math" panose="02040503050406030204" pitchFamily="18" charset="0"/>
                    </a:rPr>
                    <a:t>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= 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𝐶𝐴𝑇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1D70B8C-251B-481D-A137-23317B3694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4783" y="5259445"/>
                  <a:ext cx="6152903" cy="484941"/>
                </a:xfrm>
                <a:prstGeom prst="rect">
                  <a:avLst/>
                </a:prstGeom>
                <a:blipFill>
                  <a:blip r:embed="rId6"/>
                  <a:stretch>
                    <a:fillRect l="-892" t="-78750" b="-12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6E6CF01-973C-49F2-8F75-9B9F92882D5E}"/>
                    </a:ext>
                  </a:extLst>
                </p:cNvPr>
                <p:cNvSpPr txBox="1"/>
                <p:nvPr/>
              </p:nvSpPr>
              <p:spPr>
                <a:xfrm>
                  <a:off x="2735738" y="5773359"/>
                  <a:ext cx="7287380" cy="5636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Category+ per County SD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ad>
                        <m:radPr>
                          <m:deg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𝐶𝐴𝑇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+∈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𝐶𝐴𝑇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rad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6E6CF01-973C-49F2-8F75-9B9F92882D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738" y="5773359"/>
                  <a:ext cx="7287380" cy="563680"/>
                </a:xfrm>
                <a:prstGeom prst="rect">
                  <a:avLst/>
                </a:prstGeom>
                <a:blipFill>
                  <a:blip r:embed="rId7"/>
                  <a:stretch>
                    <a:fillRect l="-1923" b="-2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FB9BE9DD-7C70-4136-9E2A-022F73429F64}"/>
              </a:ext>
            </a:extLst>
          </p:cNvPr>
          <p:cNvSpPr/>
          <p:nvPr/>
        </p:nvSpPr>
        <p:spPr>
          <a:xfrm>
            <a:off x="5221530" y="2032111"/>
            <a:ext cx="1748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For each county: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0E4767E-58EC-4ABA-A94F-CE3FD0C9CAC0}"/>
              </a:ext>
            </a:extLst>
          </p:cNvPr>
          <p:cNvSpPr/>
          <p:nvPr/>
        </p:nvSpPr>
        <p:spPr>
          <a:xfrm>
            <a:off x="5608244" y="3341671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Evaluate: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EEA4CC6-AFD2-4704-A827-39259925D2CA}"/>
                  </a:ext>
                </a:extLst>
              </p:cNvPr>
              <p:cNvSpPr/>
              <p:nvPr/>
            </p:nvSpPr>
            <p:spPr>
              <a:xfrm>
                <a:off x="2464043" y="6342335"/>
                <a:ext cx="72639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+ denotes a category containing 1 or more restaurants with rating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≥3.5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EEA4CC6-AFD2-4704-A827-39259925D2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043" y="6342335"/>
                <a:ext cx="7263912" cy="369332"/>
              </a:xfrm>
              <a:prstGeom prst="rect">
                <a:avLst/>
              </a:prstGeom>
              <a:blipFill>
                <a:blip r:embed="rId8"/>
                <a:stretch>
                  <a:fillRect l="-67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016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33F281-071A-40BA-9653-A714B294E6CF}"/>
              </a:ext>
            </a:extLst>
          </p:cNvPr>
          <p:cNvSpPr txBox="1"/>
          <p:nvPr/>
        </p:nvSpPr>
        <p:spPr>
          <a:xfrm>
            <a:off x="2353108" y="2815476"/>
            <a:ext cx="736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 each county, evaluate using formula: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918E6D-662D-4FD3-880F-078D983741C0}"/>
              </a:ext>
            </a:extLst>
          </p:cNvPr>
          <p:cNvSpPr txBox="1"/>
          <p:nvPr/>
        </p:nvSpPr>
        <p:spPr>
          <a:xfrm>
            <a:off x="0" y="3325269"/>
            <a:ext cx="1176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(Total Restaurants) + (Total Unique Categories) + ( Total Rated 3.5+) + </a:t>
            </a:r>
          </a:p>
          <a:p>
            <a:pPr algn="ctr"/>
            <a:r>
              <a:rPr lang="en-US" dirty="0"/>
              <a:t>(Total Unique Categories in Set of Restaurants Rated 3.5+)  + (Avg Overall Rating)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A13192-90CF-4A07-9BB1-2BE7619D770E}"/>
              </a:ext>
            </a:extLst>
          </p:cNvPr>
          <p:cNvSpPr/>
          <p:nvPr/>
        </p:nvSpPr>
        <p:spPr>
          <a:xfrm>
            <a:off x="4220905" y="3971600"/>
            <a:ext cx="4009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Can scale to both regional and local level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0AC02C4-8775-4188-B201-CD5E0EE3720C}"/>
                  </a:ext>
                </a:extLst>
              </p:cNvPr>
              <p:cNvSpPr txBox="1"/>
              <p:nvPr/>
            </p:nvSpPr>
            <p:spPr>
              <a:xfrm>
                <a:off x="314763" y="4739967"/>
                <a:ext cx="4686732" cy="14214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/>
                  <a:t>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60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70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   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           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80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          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</m:t>
                                </m:r>
                              </m:sub>
                            </m:sSub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90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                     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≥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0AC02C4-8775-4188-B201-CD5E0EE372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763" y="4739967"/>
                <a:ext cx="4686732" cy="1421415"/>
              </a:xfrm>
              <a:prstGeom prst="rect">
                <a:avLst/>
              </a:prstGeom>
              <a:blipFill>
                <a:blip r:embed="rId2"/>
                <a:stretch>
                  <a:fillRect l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4245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87268"/>
            <a:ext cx="7729728" cy="1188720"/>
          </a:xfrm>
        </p:spPr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24626E-09E9-4C90-9109-A9BA8CE84A86}"/>
              </a:ext>
            </a:extLst>
          </p:cNvPr>
          <p:cNvSpPr txBox="1"/>
          <p:nvPr/>
        </p:nvSpPr>
        <p:spPr>
          <a:xfrm>
            <a:off x="2414778" y="2422325"/>
            <a:ext cx="73624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Problematic API</a:t>
            </a:r>
          </a:p>
          <a:p>
            <a:pPr algn="ctr"/>
            <a:r>
              <a:rPr lang="en-US" dirty="0"/>
              <a:t>Search parameters not specific</a:t>
            </a:r>
          </a:p>
          <a:p>
            <a:pPr algn="ctr"/>
            <a:r>
              <a:rPr lang="en-US" dirty="0"/>
              <a:t>Duplicate data</a:t>
            </a:r>
          </a:p>
          <a:p>
            <a:pPr algn="ctr"/>
            <a:r>
              <a:rPr lang="en-US" dirty="0"/>
              <a:t>1k result limit per query</a:t>
            </a:r>
          </a:p>
          <a:p>
            <a:pPr algn="ctr"/>
            <a:r>
              <a:rPr lang="en-US" dirty="0"/>
              <a:t>Over half of queries have &gt;1k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D4F036-F9AC-400A-9FB5-C3239864ADEC}"/>
              </a:ext>
            </a:extLst>
          </p:cNvPr>
          <p:cNvSpPr txBox="1"/>
          <p:nvPr/>
        </p:nvSpPr>
        <p:spPr>
          <a:xfrm>
            <a:off x="2414778" y="4020662"/>
            <a:ext cx="73624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Solution</a:t>
            </a:r>
          </a:p>
          <a:p>
            <a:pPr algn="ctr"/>
            <a:r>
              <a:rPr lang="en-US" dirty="0"/>
              <a:t>Trial and Error</a:t>
            </a:r>
          </a:p>
          <a:p>
            <a:pPr algn="ctr"/>
            <a:r>
              <a:rPr lang="en-US" dirty="0"/>
              <a:t>Search by Geocoordinates</a:t>
            </a:r>
          </a:p>
          <a:p>
            <a:pPr algn="ctr"/>
            <a:r>
              <a:rPr lang="en-US" dirty="0"/>
              <a:t>Determining Grid &amp; Parameters</a:t>
            </a:r>
          </a:p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092F7F-C44E-4CD9-8BC5-32A0D886DD26}"/>
              </a:ext>
            </a:extLst>
          </p:cNvPr>
          <p:cNvSpPr txBox="1"/>
          <p:nvPr/>
        </p:nvSpPr>
        <p:spPr>
          <a:xfrm>
            <a:off x="2414778" y="5380672"/>
            <a:ext cx="7362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Result</a:t>
            </a:r>
          </a:p>
          <a:p>
            <a:pPr algn="ctr"/>
            <a:r>
              <a:rPr lang="en-US" dirty="0"/>
              <a:t>Only 2 queries &gt;1k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013B00-B6C4-40F8-B7F5-397CB6E785A5}"/>
              </a:ext>
            </a:extLst>
          </p:cNvPr>
          <p:cNvSpPr txBox="1"/>
          <p:nvPr/>
        </p:nvSpPr>
        <p:spPr>
          <a:xfrm>
            <a:off x="1329817" y="2543335"/>
            <a:ext cx="31927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to Gather:</a:t>
            </a:r>
          </a:p>
          <a:p>
            <a:pPr algn="ctr"/>
            <a:r>
              <a:rPr lang="en-US" dirty="0"/>
              <a:t>Bay Cities with Geocoordinates</a:t>
            </a:r>
          </a:p>
          <a:p>
            <a:pPr algn="ctr"/>
            <a:r>
              <a:rPr lang="en-US" dirty="0"/>
              <a:t>Yelp API</a:t>
            </a:r>
          </a:p>
          <a:p>
            <a:pPr algn="ctr"/>
            <a:r>
              <a:rPr lang="en-US" dirty="0"/>
              <a:t>Total Counts</a:t>
            </a:r>
          </a:p>
          <a:p>
            <a:pPr algn="ctr"/>
            <a:r>
              <a:rPr lang="en-US" dirty="0"/>
              <a:t>Binned Ratings</a:t>
            </a:r>
          </a:p>
          <a:p>
            <a:pPr algn="ctr"/>
            <a:r>
              <a:rPr lang="en-US" dirty="0"/>
              <a:t>Category Counts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514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Data prep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34A4AE-D841-490D-9C29-F1B3967DB404}"/>
              </a:ext>
            </a:extLst>
          </p:cNvPr>
          <p:cNvSpPr txBox="1"/>
          <p:nvPr/>
        </p:nvSpPr>
        <p:spPr>
          <a:xfrm>
            <a:off x="734096" y="3354854"/>
            <a:ext cx="29997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Raw Data:</a:t>
            </a:r>
          </a:p>
          <a:p>
            <a:pPr algn="ctr"/>
            <a:r>
              <a:rPr lang="en-US" dirty="0"/>
              <a:t>Duplicate entries</a:t>
            </a:r>
          </a:p>
          <a:p>
            <a:pPr algn="ctr"/>
            <a:r>
              <a:rPr lang="en-US" dirty="0"/>
              <a:t>Returned locations not in Bay</a:t>
            </a:r>
          </a:p>
          <a:p>
            <a:pPr algn="ctr"/>
            <a:r>
              <a:rPr lang="en-US" dirty="0"/>
              <a:t>Unnecessary categories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9E41AD-19D1-4BDF-AA3F-530D3C444D79}"/>
              </a:ext>
            </a:extLst>
          </p:cNvPr>
          <p:cNvSpPr txBox="1"/>
          <p:nvPr/>
        </p:nvSpPr>
        <p:spPr>
          <a:xfrm>
            <a:off x="4043173" y="3371079"/>
            <a:ext cx="3822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Process:</a:t>
            </a:r>
          </a:p>
          <a:p>
            <a:pPr algn="ctr"/>
            <a:r>
              <a:rPr lang="en-US" dirty="0"/>
              <a:t>Check Yelp ID for duplicates</a:t>
            </a:r>
          </a:p>
          <a:p>
            <a:pPr algn="ctr"/>
            <a:r>
              <a:rPr lang="en-US" dirty="0"/>
              <a:t>Delete rows with unexpected zip</a:t>
            </a:r>
          </a:p>
          <a:p>
            <a:pPr algn="ctr"/>
            <a:r>
              <a:rPr lang="en-US" dirty="0"/>
              <a:t>Loop to remove irrelevant categories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CE9CBA-3F5C-4EED-A6E1-20797E29860D}"/>
              </a:ext>
            </a:extLst>
          </p:cNvPr>
          <p:cNvSpPr txBox="1"/>
          <p:nvPr/>
        </p:nvSpPr>
        <p:spPr>
          <a:xfrm>
            <a:off x="7916382" y="3354853"/>
            <a:ext cx="35415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Output:</a:t>
            </a:r>
          </a:p>
          <a:p>
            <a:pPr algn="ctr"/>
            <a:r>
              <a:rPr lang="en-US" dirty="0"/>
              <a:t>Full set of valid restaurants in Bay</a:t>
            </a:r>
          </a:p>
          <a:p>
            <a:pPr algn="ctr"/>
            <a:r>
              <a:rPr lang="en-US" dirty="0"/>
              <a:t>Merge with county using </a:t>
            </a:r>
            <a:r>
              <a:rPr lang="en-US" dirty="0" err="1"/>
              <a:t>zipcode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909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65A27D-DD48-4715-900B-888707718959}"/>
              </a:ext>
            </a:extLst>
          </p:cNvPr>
          <p:cNvSpPr txBox="1"/>
          <p:nvPr/>
        </p:nvSpPr>
        <p:spPr>
          <a:xfrm>
            <a:off x="2414778" y="2721325"/>
            <a:ext cx="73624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Full Bay Area Dataset:</a:t>
            </a:r>
          </a:p>
          <a:p>
            <a:pPr algn="ctr"/>
            <a:r>
              <a:rPr lang="en-US" dirty="0"/>
              <a:t>Total Count, Category Dist., Ratings Dist., Avg. Rating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County scale:</a:t>
            </a:r>
          </a:p>
          <a:p>
            <a:pPr algn="ctr"/>
            <a:r>
              <a:rPr lang="en-US" dirty="0"/>
              <a:t>Total Count, Category Distribution, Ratings Distribution, Avg. Rating</a:t>
            </a:r>
          </a:p>
        </p:txBody>
      </p:sp>
    </p:spTree>
    <p:extLst>
      <p:ext uri="{BB962C8B-B14F-4D97-AF65-F5344CB8AC3E}">
        <p14:creationId xmlns:p14="http://schemas.microsoft.com/office/powerpoint/2010/main" val="1173017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864298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</p:spTree>
    <p:extLst>
      <p:ext uri="{BB962C8B-B14F-4D97-AF65-F5344CB8AC3E}">
        <p14:creationId xmlns:p14="http://schemas.microsoft.com/office/powerpoint/2010/main" val="735423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Areas to improve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3DFA39-1401-4DB4-BD19-F73F887E593D}"/>
              </a:ext>
            </a:extLst>
          </p:cNvPr>
          <p:cNvSpPr txBox="1"/>
          <p:nvPr/>
        </p:nvSpPr>
        <p:spPr>
          <a:xfrm>
            <a:off x="2414778" y="2721325"/>
            <a:ext cx="73624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Verifying Data</a:t>
            </a:r>
          </a:p>
          <a:p>
            <a:pPr algn="ctr"/>
            <a:r>
              <a:rPr lang="en-US" dirty="0"/>
              <a:t>Supplement with Additional Sources</a:t>
            </a:r>
          </a:p>
          <a:p>
            <a:pPr algn="ctr"/>
            <a:r>
              <a:rPr lang="en-US" dirty="0"/>
              <a:t>Research Preference Factors</a:t>
            </a:r>
          </a:p>
          <a:p>
            <a:pPr algn="ctr"/>
            <a:r>
              <a:rPr lang="en-US" dirty="0"/>
              <a:t>Tweak Formula</a:t>
            </a:r>
          </a:p>
        </p:txBody>
      </p:sp>
    </p:spTree>
    <p:extLst>
      <p:ext uri="{BB962C8B-B14F-4D97-AF65-F5344CB8AC3E}">
        <p14:creationId xmlns:p14="http://schemas.microsoft.com/office/powerpoint/2010/main" val="2284173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Future Exploration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1E4E24-D77E-4622-A777-A76ED2FC4A80}"/>
              </a:ext>
            </a:extLst>
          </p:cNvPr>
          <p:cNvSpPr txBox="1"/>
          <p:nvPr/>
        </p:nvSpPr>
        <p:spPr>
          <a:xfrm>
            <a:off x="2414778" y="2721325"/>
            <a:ext cx="73624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Compare on Local Level</a:t>
            </a:r>
          </a:p>
          <a:p>
            <a:pPr algn="ctr"/>
            <a:r>
              <a:rPr lang="en-US" dirty="0"/>
              <a:t>Combine with Alternate Sources</a:t>
            </a:r>
          </a:p>
          <a:p>
            <a:pPr algn="ctr"/>
            <a:r>
              <a:rPr lang="en-US" dirty="0"/>
              <a:t>Compare Foodie Hotspots to Local Rent Prices</a:t>
            </a:r>
          </a:p>
          <a:p>
            <a:pPr algn="ctr"/>
            <a:r>
              <a:rPr lang="en-US" dirty="0"/>
              <a:t>Expand Outside Food, </a:t>
            </a:r>
            <a:r>
              <a:rPr lang="en-US" dirty="0" err="1"/>
              <a:t>eg.</a:t>
            </a:r>
            <a:r>
              <a:rPr lang="en-US" dirty="0"/>
              <a:t> Clubs, Bars, Golf</a:t>
            </a:r>
          </a:p>
          <a:p>
            <a:pPr algn="ctr"/>
            <a:r>
              <a:rPr lang="en-US" dirty="0"/>
              <a:t>Study Other Major Cities</a:t>
            </a:r>
          </a:p>
        </p:txBody>
      </p:sp>
    </p:spTree>
    <p:extLst>
      <p:ext uri="{BB962C8B-B14F-4D97-AF65-F5344CB8AC3E}">
        <p14:creationId xmlns:p14="http://schemas.microsoft.com/office/powerpoint/2010/main" val="3774170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610778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B566E2E-0EAF-486C-BF21-2EC7C9104067}"/>
              </a:ext>
            </a:extLst>
          </p:cNvPr>
          <p:cNvCxnSpPr/>
          <p:nvPr/>
        </p:nvCxnSpPr>
        <p:spPr>
          <a:xfrm>
            <a:off x="6104792" y="2311505"/>
            <a:ext cx="0" cy="36400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16">
            <a:extLst>
              <a:ext uri="{FF2B5EF4-FFF2-40B4-BE49-F238E27FC236}">
                <a16:creationId xmlns:a16="http://schemas.microsoft.com/office/drawing/2014/main" id="{B786266F-3B7A-4DF0-BBA3-40741CAC2213}"/>
              </a:ext>
            </a:extLst>
          </p:cNvPr>
          <p:cNvSpPr txBox="1"/>
          <p:nvPr/>
        </p:nvSpPr>
        <p:spPr>
          <a:xfrm>
            <a:off x="8626553" y="5856085"/>
            <a:ext cx="128592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>
                <a:latin typeface="Baskerville Old Face" panose="02020602080505020303" pitchFamily="18" charset="0"/>
              </a:rPr>
              <a:t>Conclusion  </a:t>
            </a:r>
            <a:r>
              <a:rPr lang="en-US" sz="1600" dirty="0">
                <a:latin typeface="Baskerville Old Face" panose="02020602080505020303" pitchFamily="18" charset="0"/>
              </a:rPr>
              <a:t>17</a:t>
            </a:r>
          </a:p>
        </p:txBody>
      </p:sp>
      <p:sp>
        <p:nvSpPr>
          <p:cNvPr id="38" name="15">
            <a:extLst>
              <a:ext uri="{FF2B5EF4-FFF2-40B4-BE49-F238E27FC236}">
                <a16:creationId xmlns:a16="http://schemas.microsoft.com/office/drawing/2014/main" id="{40054304-0596-4E73-84CE-7151597E7DA3}"/>
              </a:ext>
            </a:extLst>
          </p:cNvPr>
          <p:cNvSpPr txBox="1"/>
          <p:nvPr/>
        </p:nvSpPr>
        <p:spPr>
          <a:xfrm>
            <a:off x="7762535" y="5557413"/>
            <a:ext cx="214994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>
                <a:latin typeface="Baskerville Old Face" panose="02020602080505020303" pitchFamily="18" charset="0"/>
              </a:rPr>
              <a:t>Tips for Repeat Studies  </a:t>
            </a:r>
            <a:r>
              <a:rPr lang="en-US" sz="1600" dirty="0">
                <a:latin typeface="Baskerville Old Face" panose="02020602080505020303" pitchFamily="18" charset="0"/>
              </a:rPr>
              <a:t>16</a:t>
            </a:r>
          </a:p>
        </p:txBody>
      </p:sp>
      <p:sp>
        <p:nvSpPr>
          <p:cNvPr id="36" name="14">
            <a:extLst>
              <a:ext uri="{FF2B5EF4-FFF2-40B4-BE49-F238E27FC236}">
                <a16:creationId xmlns:a16="http://schemas.microsoft.com/office/drawing/2014/main" id="{F10C09EC-B2A9-4729-864E-09FC873D5ABD}"/>
              </a:ext>
            </a:extLst>
          </p:cNvPr>
          <p:cNvSpPr txBox="1"/>
          <p:nvPr/>
        </p:nvSpPr>
        <p:spPr>
          <a:xfrm>
            <a:off x="8293129" y="5273034"/>
            <a:ext cx="16193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>
                <a:latin typeface="Baskerville Old Face" panose="02020602080505020303" pitchFamily="18" charset="0"/>
              </a:rPr>
              <a:t>Implementation  </a:t>
            </a:r>
            <a:r>
              <a:rPr lang="en-US" sz="1600" dirty="0">
                <a:latin typeface="Baskerville Old Face" panose="02020602080505020303" pitchFamily="18" charset="0"/>
              </a:rPr>
              <a:t>15</a:t>
            </a:r>
          </a:p>
        </p:txBody>
      </p:sp>
      <p:sp>
        <p:nvSpPr>
          <p:cNvPr id="41" name="13">
            <a:extLst>
              <a:ext uri="{FF2B5EF4-FFF2-40B4-BE49-F238E27FC236}">
                <a16:creationId xmlns:a16="http://schemas.microsoft.com/office/drawing/2014/main" id="{CB3E084A-33B1-4096-A2D5-E0B8ACDEDEEC}"/>
              </a:ext>
            </a:extLst>
          </p:cNvPr>
          <p:cNvSpPr txBox="1"/>
          <p:nvPr/>
        </p:nvSpPr>
        <p:spPr>
          <a:xfrm>
            <a:off x="8202359" y="3910626"/>
            <a:ext cx="1829347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>
                <a:latin typeface="Baskerville Old Face" panose="02020602080505020303" pitchFamily="18" charset="0"/>
              </a:rPr>
              <a:t>Future Exploration  </a:t>
            </a:r>
            <a:r>
              <a:rPr lang="en-US" sz="1600" dirty="0">
                <a:latin typeface="Baskerville Old Face" panose="02020602080505020303" pitchFamily="18" charset="0"/>
              </a:rPr>
              <a:t>14</a:t>
            </a:r>
          </a:p>
        </p:txBody>
      </p:sp>
      <p:sp>
        <p:nvSpPr>
          <p:cNvPr id="40" name="12">
            <a:extLst>
              <a:ext uri="{FF2B5EF4-FFF2-40B4-BE49-F238E27FC236}">
                <a16:creationId xmlns:a16="http://schemas.microsoft.com/office/drawing/2014/main" id="{73C029D2-D635-4417-A5BB-4556AAC8FC7F}"/>
              </a:ext>
            </a:extLst>
          </p:cNvPr>
          <p:cNvSpPr txBox="1"/>
          <p:nvPr/>
        </p:nvSpPr>
        <p:spPr>
          <a:xfrm>
            <a:off x="8298041" y="3661529"/>
            <a:ext cx="1726755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>
                <a:latin typeface="Baskerville Old Face" panose="02020602080505020303" pitchFamily="18" charset="0"/>
              </a:rPr>
              <a:t>Areas to Improve  </a:t>
            </a:r>
            <a:r>
              <a:rPr lang="en-US" sz="1600" dirty="0">
                <a:latin typeface="Baskerville Old Face" panose="02020602080505020303" pitchFamily="18" charset="0"/>
              </a:rPr>
              <a:t>13</a:t>
            </a:r>
          </a:p>
        </p:txBody>
      </p:sp>
      <p:sp>
        <p:nvSpPr>
          <p:cNvPr id="35" name="11">
            <a:extLst>
              <a:ext uri="{FF2B5EF4-FFF2-40B4-BE49-F238E27FC236}">
                <a16:creationId xmlns:a16="http://schemas.microsoft.com/office/drawing/2014/main" id="{41E12DC8-843E-4CE8-90F2-3208361900D3}"/>
              </a:ext>
            </a:extLst>
          </p:cNvPr>
          <p:cNvSpPr txBox="1"/>
          <p:nvPr/>
        </p:nvSpPr>
        <p:spPr>
          <a:xfrm>
            <a:off x="9944639" y="2431715"/>
            <a:ext cx="712053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latin typeface="Baskerville Old Face" panose="02020602080505020303" pitchFamily="18" charset="0"/>
              </a:rPr>
              <a:t>Graphs</a:t>
            </a:r>
          </a:p>
          <a:p>
            <a:pPr algn="ctr"/>
            <a:r>
              <a:rPr lang="en-US" sz="1600" dirty="0">
                <a:latin typeface="Baskerville Old Face" panose="02020602080505020303" pitchFamily="18" charset="0"/>
              </a:rPr>
              <a:t>13</a:t>
            </a:r>
          </a:p>
        </p:txBody>
      </p:sp>
      <p:sp>
        <p:nvSpPr>
          <p:cNvPr id="34" name="10">
            <a:extLst>
              <a:ext uri="{FF2B5EF4-FFF2-40B4-BE49-F238E27FC236}">
                <a16:creationId xmlns:a16="http://schemas.microsoft.com/office/drawing/2014/main" id="{FA233422-4D54-46EB-A49D-30D845A265B5}"/>
              </a:ext>
            </a:extLst>
          </p:cNvPr>
          <p:cNvSpPr txBox="1"/>
          <p:nvPr/>
        </p:nvSpPr>
        <p:spPr>
          <a:xfrm>
            <a:off x="7585751" y="2431715"/>
            <a:ext cx="833593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latin typeface="Baskerville Old Face" panose="02020602080505020303" pitchFamily="18" charset="0"/>
              </a:rPr>
              <a:t>Results  </a:t>
            </a:r>
          </a:p>
          <a:p>
            <a:pPr algn="ctr"/>
            <a:r>
              <a:rPr lang="en-US" sz="1600" dirty="0">
                <a:latin typeface="Baskerville Old Face" panose="02020602080505020303" pitchFamily="18" charset="0"/>
              </a:rPr>
              <a:t>12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53AC8F-AEE0-473C-AED1-48B40A91724D}"/>
              </a:ext>
            </a:extLst>
          </p:cNvPr>
          <p:cNvGrpSpPr/>
          <p:nvPr/>
        </p:nvGrpSpPr>
        <p:grpSpPr>
          <a:xfrm>
            <a:off x="979882" y="3807777"/>
            <a:ext cx="3964067" cy="553998"/>
            <a:chOff x="907568" y="3825217"/>
            <a:chExt cx="3964067" cy="553998"/>
          </a:xfrm>
        </p:grpSpPr>
        <p:sp>
          <p:nvSpPr>
            <p:cNvPr id="33" name="6">
              <a:extLst>
                <a:ext uri="{FF2B5EF4-FFF2-40B4-BE49-F238E27FC236}">
                  <a16:creationId xmlns:a16="http://schemas.microsoft.com/office/drawing/2014/main" id="{9D07D48A-3834-429E-B915-EDA222135BCF}"/>
                </a:ext>
              </a:extLst>
            </p:cNvPr>
            <p:cNvSpPr txBox="1"/>
            <p:nvPr/>
          </p:nvSpPr>
          <p:spPr>
            <a:xfrm>
              <a:off x="4005692" y="3825217"/>
              <a:ext cx="865943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Modeling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8</a:t>
              </a:r>
            </a:p>
          </p:txBody>
        </p:sp>
        <p:sp>
          <p:nvSpPr>
            <p:cNvPr id="29" name="5">
              <a:extLst>
                <a:ext uri="{FF2B5EF4-FFF2-40B4-BE49-F238E27FC236}">
                  <a16:creationId xmlns:a16="http://schemas.microsoft.com/office/drawing/2014/main" id="{25AC276A-76DD-4039-8598-D67F05984DA6}"/>
                </a:ext>
              </a:extLst>
            </p:cNvPr>
            <p:cNvSpPr txBox="1"/>
            <p:nvPr/>
          </p:nvSpPr>
          <p:spPr>
            <a:xfrm>
              <a:off x="907568" y="3825217"/>
              <a:ext cx="1107996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400" dirty="0">
                  <a:latin typeface="Baskerville Old Face" panose="02020602080505020303" pitchFamily="18" charset="0"/>
                </a:rPr>
                <a:t>Assumptions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7</a:t>
              </a:r>
            </a:p>
          </p:txBody>
        </p:sp>
      </p:grpSp>
      <p:sp>
        <p:nvSpPr>
          <p:cNvPr id="20" name="cat6">
            <a:extLst>
              <a:ext uri="{FF2B5EF4-FFF2-40B4-BE49-F238E27FC236}">
                <a16:creationId xmlns:a16="http://schemas.microsoft.com/office/drawing/2014/main" id="{467AC1E4-B4E1-44D6-95FF-05DC422933C4}"/>
              </a:ext>
            </a:extLst>
          </p:cNvPr>
          <p:cNvSpPr txBox="1"/>
          <p:nvPr/>
        </p:nvSpPr>
        <p:spPr>
          <a:xfrm>
            <a:off x="8202359" y="4675849"/>
            <a:ext cx="1645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Palace Script MT" panose="030303020206070C0B05" pitchFamily="66" charset="0"/>
                <a:cs typeface="MoolBoran" panose="020B0604020202020204" pitchFamily="34" charset="0"/>
              </a:rPr>
              <a:t>Total Bill</a:t>
            </a:r>
          </a:p>
        </p:txBody>
      </p:sp>
      <p:sp>
        <p:nvSpPr>
          <p:cNvPr id="18" name="cat5">
            <a:extLst>
              <a:ext uri="{FF2B5EF4-FFF2-40B4-BE49-F238E27FC236}">
                <a16:creationId xmlns:a16="http://schemas.microsoft.com/office/drawing/2014/main" id="{63A3D0B3-23B5-46A1-AF7E-B05923DD8FF0}"/>
              </a:ext>
            </a:extLst>
          </p:cNvPr>
          <p:cNvSpPr txBox="1"/>
          <p:nvPr/>
        </p:nvSpPr>
        <p:spPr>
          <a:xfrm>
            <a:off x="8005240" y="3031184"/>
            <a:ext cx="2188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Palace Script MT" panose="030303020206070C0B05" pitchFamily="66" charset="0"/>
                <a:cs typeface="MoolBoran" panose="020B0604020202020204" pitchFamily="34" charset="0"/>
              </a:rPr>
              <a:t>Side Items</a:t>
            </a:r>
          </a:p>
        </p:txBody>
      </p:sp>
      <p:sp>
        <p:nvSpPr>
          <p:cNvPr id="16" name="cat4">
            <a:extLst>
              <a:ext uri="{FF2B5EF4-FFF2-40B4-BE49-F238E27FC236}">
                <a16:creationId xmlns:a16="http://schemas.microsoft.com/office/drawing/2014/main" id="{FF68ADAE-5B81-4561-A960-5AB8190A85BF}"/>
              </a:ext>
            </a:extLst>
          </p:cNvPr>
          <p:cNvSpPr txBox="1"/>
          <p:nvPr/>
        </p:nvSpPr>
        <p:spPr>
          <a:xfrm>
            <a:off x="8271934" y="1857288"/>
            <a:ext cx="180117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latin typeface="Palace Script MT" panose="030303020206070C0B05" pitchFamily="66" charset="0"/>
                <a:cs typeface="MoolBoran" panose="020B0604020202020204" pitchFamily="34" charset="0"/>
              </a:rPr>
              <a:t>Dessert</a:t>
            </a:r>
          </a:p>
        </p:txBody>
      </p:sp>
      <p:sp>
        <p:nvSpPr>
          <p:cNvPr id="17" name="cat3">
            <a:extLst>
              <a:ext uri="{FF2B5EF4-FFF2-40B4-BE49-F238E27FC236}">
                <a16:creationId xmlns:a16="http://schemas.microsoft.com/office/drawing/2014/main" id="{0DEF0411-44D7-4E69-AF27-1F00E02B7C7B}"/>
              </a:ext>
            </a:extLst>
          </p:cNvPr>
          <p:cNvSpPr txBox="1"/>
          <p:nvPr/>
        </p:nvSpPr>
        <p:spPr>
          <a:xfrm>
            <a:off x="2184161" y="4238920"/>
            <a:ext cx="1801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Palace Script MT" panose="030303020206070C0B05" pitchFamily="66" charset="0"/>
                <a:cs typeface="MoolBoran" panose="020B0604020202020204" pitchFamily="34" charset="0"/>
              </a:rPr>
              <a:t>Entrée</a:t>
            </a:r>
          </a:p>
        </p:txBody>
      </p:sp>
      <p:sp>
        <p:nvSpPr>
          <p:cNvPr id="15" name="cat2">
            <a:extLst>
              <a:ext uri="{FF2B5EF4-FFF2-40B4-BE49-F238E27FC236}">
                <a16:creationId xmlns:a16="http://schemas.microsoft.com/office/drawing/2014/main" id="{83AF946B-2207-4D1A-866D-D8AE241B9958}"/>
              </a:ext>
            </a:extLst>
          </p:cNvPr>
          <p:cNvSpPr txBox="1"/>
          <p:nvPr/>
        </p:nvSpPr>
        <p:spPr>
          <a:xfrm>
            <a:off x="2214533" y="2868046"/>
            <a:ext cx="1801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latin typeface="Palace Script MT" panose="030303020206070C0B05" pitchFamily="66" charset="0"/>
                <a:cs typeface="MoolBoran" panose="020B0604020202020204" pitchFamily="34" charset="0"/>
              </a:rPr>
              <a:t>Api-tizer</a:t>
            </a:r>
            <a:endParaRPr lang="en-US" sz="3600" dirty="0">
              <a:latin typeface="Palace Script MT" panose="030303020206070C0B05" pitchFamily="66" charset="0"/>
              <a:cs typeface="MoolBoran" panose="020B0604020202020204" pitchFamily="34" charset="0"/>
            </a:endParaRPr>
          </a:p>
        </p:txBody>
      </p:sp>
      <p:sp>
        <p:nvSpPr>
          <p:cNvPr id="9" name="cat1">
            <a:extLst>
              <a:ext uri="{FF2B5EF4-FFF2-40B4-BE49-F238E27FC236}">
                <a16:creationId xmlns:a16="http://schemas.microsoft.com/office/drawing/2014/main" id="{6B2E0470-C6AE-4C92-BA46-F8C170D942D1}"/>
              </a:ext>
            </a:extLst>
          </p:cNvPr>
          <p:cNvSpPr txBox="1"/>
          <p:nvPr/>
        </p:nvSpPr>
        <p:spPr>
          <a:xfrm>
            <a:off x="2078600" y="1768719"/>
            <a:ext cx="2012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Palace Script MT" panose="030303020206070C0B05" pitchFamily="66" charset="0"/>
              </a:rPr>
              <a:t>Cocktails List</a:t>
            </a:r>
          </a:p>
        </p:txBody>
      </p:sp>
      <p:sp>
        <p:nvSpPr>
          <p:cNvPr id="7" name="sub">
            <a:extLst>
              <a:ext uri="{FF2B5EF4-FFF2-40B4-BE49-F238E27FC236}">
                <a16:creationId xmlns:a16="http://schemas.microsoft.com/office/drawing/2014/main" id="{D021FA0C-6FF2-4A03-A594-7CB7F5938FF2}"/>
              </a:ext>
            </a:extLst>
          </p:cNvPr>
          <p:cNvSpPr txBox="1"/>
          <p:nvPr/>
        </p:nvSpPr>
        <p:spPr>
          <a:xfrm>
            <a:off x="5162763" y="1703813"/>
            <a:ext cx="1866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Click item for more details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C36F2-E55B-473A-A3C9-BF70FEE15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201" y="467022"/>
            <a:ext cx="7385182" cy="1097192"/>
          </a:xfrm>
        </p:spPr>
        <p:txBody>
          <a:bodyPr>
            <a:normAutofit/>
          </a:bodyPr>
          <a:lstStyle/>
          <a:p>
            <a:r>
              <a:rPr lang="en-US" dirty="0"/>
              <a:t>Presentation menu</a:t>
            </a:r>
            <a:br>
              <a:rPr lang="en-US" dirty="0"/>
            </a:br>
            <a:r>
              <a:rPr lang="en-US" sz="800" dirty="0"/>
              <a:t> </a:t>
            </a:r>
            <a:br>
              <a:rPr lang="en-US" dirty="0"/>
            </a:br>
            <a:r>
              <a:rPr lang="en-US" sz="1100" dirty="0"/>
              <a:t>A Project in four courses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A43EB9-3D41-4CE2-A916-67AF32612775}"/>
              </a:ext>
            </a:extLst>
          </p:cNvPr>
          <p:cNvGrpSpPr/>
          <p:nvPr/>
        </p:nvGrpSpPr>
        <p:grpSpPr>
          <a:xfrm>
            <a:off x="904502" y="2393185"/>
            <a:ext cx="4360491" cy="553998"/>
            <a:chOff x="727078" y="2393185"/>
            <a:chExt cx="4360491" cy="553998"/>
          </a:xfrm>
        </p:grpSpPr>
        <p:sp>
          <p:nvSpPr>
            <p:cNvPr id="27" name="3">
              <a:extLst>
                <a:ext uri="{FF2B5EF4-FFF2-40B4-BE49-F238E27FC236}">
                  <a16:creationId xmlns:a16="http://schemas.microsoft.com/office/drawing/2014/main" id="{B2FFF34D-26D0-4A62-A41A-783FAE1E2165}"/>
                </a:ext>
              </a:extLst>
            </p:cNvPr>
            <p:cNvSpPr txBox="1"/>
            <p:nvPr/>
          </p:nvSpPr>
          <p:spPr>
            <a:xfrm>
              <a:off x="3932714" y="2393185"/>
              <a:ext cx="1154855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Project Scope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5</a:t>
              </a:r>
            </a:p>
          </p:txBody>
        </p:sp>
        <p:sp>
          <p:nvSpPr>
            <p:cNvPr id="26" name="2">
              <a:extLst>
                <a:ext uri="{FF2B5EF4-FFF2-40B4-BE49-F238E27FC236}">
                  <a16:creationId xmlns:a16="http://schemas.microsoft.com/office/drawing/2014/main" id="{4736704C-2483-4390-ABC8-0884D408BB43}"/>
                </a:ext>
              </a:extLst>
            </p:cNvPr>
            <p:cNvSpPr txBox="1"/>
            <p:nvPr/>
          </p:nvSpPr>
          <p:spPr>
            <a:xfrm>
              <a:off x="2377184" y="2393185"/>
              <a:ext cx="986167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Hypothesis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4</a:t>
              </a:r>
            </a:p>
          </p:txBody>
        </p:sp>
        <p:sp>
          <p:nvSpPr>
            <p:cNvPr id="25" name="1">
              <a:extLst>
                <a:ext uri="{FF2B5EF4-FFF2-40B4-BE49-F238E27FC236}">
                  <a16:creationId xmlns:a16="http://schemas.microsoft.com/office/drawing/2014/main" id="{D6D6D160-691B-4E29-9D14-55920D052DC8}"/>
                </a:ext>
              </a:extLst>
            </p:cNvPr>
            <p:cNvSpPr txBox="1"/>
            <p:nvPr/>
          </p:nvSpPr>
          <p:spPr>
            <a:xfrm>
              <a:off x="727078" y="2393185"/>
              <a:ext cx="1080744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Introduction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3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58FE636-DA8D-4073-AF69-53F87D902023}"/>
                </a:ext>
              </a:extLst>
            </p:cNvPr>
            <p:cNvSpPr txBox="1"/>
            <p:nvPr/>
          </p:nvSpPr>
          <p:spPr>
            <a:xfrm>
              <a:off x="1931241" y="2531685"/>
              <a:ext cx="322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Palace Script MT" panose="030303020206070C0B05" pitchFamily="66" charset="0"/>
                  <a:sym typeface="Wingdings" panose="05000000000000000000" pitchFamily="2" charset="2"/>
                </a:rPr>
                <a:t></a:t>
              </a:r>
              <a:endParaRPr lang="en-US" sz="1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3B8871B-0F28-4A78-9714-588D8EBF9A29}"/>
                </a:ext>
              </a:extLst>
            </p:cNvPr>
            <p:cNvSpPr txBox="1"/>
            <p:nvPr/>
          </p:nvSpPr>
          <p:spPr>
            <a:xfrm>
              <a:off x="3486770" y="2531685"/>
              <a:ext cx="322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Palace Script MT" panose="030303020206070C0B05" pitchFamily="66" charset="0"/>
                  <a:sym typeface="Wingdings" panose="05000000000000000000" pitchFamily="2" charset="2"/>
                </a:rPr>
                <a:t></a:t>
              </a:r>
              <a:endParaRPr lang="en-US" sz="12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0CFD8C-0E91-4567-BCC0-A15DDC58E7E9}"/>
              </a:ext>
            </a:extLst>
          </p:cNvPr>
          <p:cNvGrpSpPr/>
          <p:nvPr/>
        </p:nvGrpSpPr>
        <p:grpSpPr>
          <a:xfrm>
            <a:off x="2339992" y="4909558"/>
            <a:ext cx="1489510" cy="1444577"/>
            <a:chOff x="2191737" y="4909558"/>
            <a:chExt cx="1489510" cy="1444577"/>
          </a:xfrm>
        </p:grpSpPr>
        <p:sp>
          <p:nvSpPr>
            <p:cNvPr id="30" name="9">
              <a:extLst>
                <a:ext uri="{FF2B5EF4-FFF2-40B4-BE49-F238E27FC236}">
                  <a16:creationId xmlns:a16="http://schemas.microsoft.com/office/drawing/2014/main" id="{B89CBE35-84CD-4514-B796-93037BEC388E}"/>
                </a:ext>
              </a:extLst>
            </p:cNvPr>
            <p:cNvSpPr txBox="1"/>
            <p:nvPr/>
          </p:nvSpPr>
          <p:spPr>
            <a:xfrm>
              <a:off x="2387422" y="6015581"/>
              <a:ext cx="1098141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400" dirty="0">
                  <a:latin typeface="Baskerville Old Face" panose="02020602080505020303" pitchFamily="18" charset="0"/>
                </a:rPr>
                <a:t>Analysis  </a:t>
              </a:r>
              <a:r>
                <a:rPr lang="en-US" sz="1600" dirty="0">
                  <a:latin typeface="Baskerville Old Face" panose="02020602080505020303" pitchFamily="18" charset="0"/>
                </a:rPr>
                <a:t>11</a:t>
              </a:r>
            </a:p>
          </p:txBody>
        </p:sp>
        <p:sp>
          <p:nvSpPr>
            <p:cNvPr id="31" name="8">
              <a:extLst>
                <a:ext uri="{FF2B5EF4-FFF2-40B4-BE49-F238E27FC236}">
                  <a16:creationId xmlns:a16="http://schemas.microsoft.com/office/drawing/2014/main" id="{7CA1FA4F-88F4-4D1C-AE1F-003C8A20B095}"/>
                </a:ext>
              </a:extLst>
            </p:cNvPr>
            <p:cNvSpPr txBox="1"/>
            <p:nvPr/>
          </p:nvSpPr>
          <p:spPr>
            <a:xfrm>
              <a:off x="2336007" y="5462569"/>
              <a:ext cx="120097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Data Prep  </a:t>
              </a:r>
              <a:r>
                <a:rPr lang="en-US" sz="1600" dirty="0">
                  <a:latin typeface="Baskerville Old Face" panose="02020602080505020303" pitchFamily="18" charset="0"/>
                </a:rPr>
                <a:t>10</a:t>
              </a:r>
            </a:p>
          </p:txBody>
        </p:sp>
        <p:sp>
          <p:nvSpPr>
            <p:cNvPr id="32" name="7">
              <a:extLst>
                <a:ext uri="{FF2B5EF4-FFF2-40B4-BE49-F238E27FC236}">
                  <a16:creationId xmlns:a16="http://schemas.microsoft.com/office/drawing/2014/main" id="{13F9C957-7063-41F4-B98D-70D80659D46B}"/>
                </a:ext>
              </a:extLst>
            </p:cNvPr>
            <p:cNvSpPr txBox="1"/>
            <p:nvPr/>
          </p:nvSpPr>
          <p:spPr>
            <a:xfrm>
              <a:off x="2191737" y="4909558"/>
              <a:ext cx="14895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Data Collection  </a:t>
              </a:r>
              <a:r>
                <a:rPr lang="en-US" sz="1600" dirty="0">
                  <a:latin typeface="Baskerville Old Face" panose="02020602080505020303" pitchFamily="18" charset="0"/>
                </a:rPr>
                <a:t>9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87D7CBE-4B31-4E17-AA0B-41B808C4AC66}"/>
                </a:ext>
              </a:extLst>
            </p:cNvPr>
            <p:cNvSpPr txBox="1"/>
            <p:nvPr/>
          </p:nvSpPr>
          <p:spPr>
            <a:xfrm>
              <a:off x="2775230" y="5216841"/>
              <a:ext cx="322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Palace Script MT" panose="030303020206070C0B05" pitchFamily="66" charset="0"/>
                  <a:sym typeface="Wingdings" panose="05000000000000000000" pitchFamily="2" charset="2"/>
                </a:rPr>
                <a:t></a:t>
              </a:r>
              <a:endParaRPr lang="en-US" sz="12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CCA298F-4F09-4832-8963-91BF81A12C03}"/>
                </a:ext>
              </a:extLst>
            </p:cNvPr>
            <p:cNvSpPr txBox="1"/>
            <p:nvPr/>
          </p:nvSpPr>
          <p:spPr>
            <a:xfrm>
              <a:off x="2775230" y="5769852"/>
              <a:ext cx="322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Palace Script MT" panose="030303020206070C0B05" pitchFamily="66" charset="0"/>
                  <a:sym typeface="Wingdings" panose="05000000000000000000" pitchFamily="2" charset="2"/>
                </a:rPr>
                <a:t></a:t>
              </a:r>
              <a:endParaRPr lang="en-US" sz="12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1C0977E-A935-457C-9671-E52C54BED7FF}"/>
              </a:ext>
            </a:extLst>
          </p:cNvPr>
          <p:cNvGrpSpPr/>
          <p:nvPr/>
        </p:nvGrpSpPr>
        <p:grpSpPr>
          <a:xfrm>
            <a:off x="2381429" y="3511644"/>
            <a:ext cx="1406637" cy="625424"/>
            <a:chOff x="2336007" y="3579884"/>
            <a:chExt cx="1406637" cy="625424"/>
          </a:xfrm>
        </p:grpSpPr>
        <p:sp>
          <p:nvSpPr>
            <p:cNvPr id="28" name="4">
              <a:extLst>
                <a:ext uri="{FF2B5EF4-FFF2-40B4-BE49-F238E27FC236}">
                  <a16:creationId xmlns:a16="http://schemas.microsoft.com/office/drawing/2014/main" id="{F8BF9B6B-3BED-4D51-99DE-4B6963318BF4}"/>
                </a:ext>
              </a:extLst>
            </p:cNvPr>
            <p:cNvSpPr txBox="1"/>
            <p:nvPr/>
          </p:nvSpPr>
          <p:spPr>
            <a:xfrm>
              <a:off x="2609560" y="3615597"/>
              <a:ext cx="859531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Yelp API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6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B025E48-2C26-4EEC-B898-9E2D91ADD42E}"/>
                </a:ext>
              </a:extLst>
            </p:cNvPr>
            <p:cNvSpPr/>
            <p:nvPr/>
          </p:nvSpPr>
          <p:spPr>
            <a:xfrm>
              <a:off x="2336007" y="3579884"/>
              <a:ext cx="1406637" cy="62542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6630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Tips for repeat studies</a:t>
            </a:r>
          </a:p>
        </p:txBody>
      </p:sp>
    </p:spTree>
    <p:extLst>
      <p:ext uri="{BB962C8B-B14F-4D97-AF65-F5344CB8AC3E}">
        <p14:creationId xmlns:p14="http://schemas.microsoft.com/office/powerpoint/2010/main" val="3970755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318786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881B40-16A1-402E-B33B-A3354003DAA2}"/>
              </a:ext>
            </a:extLst>
          </p:cNvPr>
          <p:cNvSpPr txBox="1"/>
          <p:nvPr/>
        </p:nvSpPr>
        <p:spPr>
          <a:xfrm>
            <a:off x="2414778" y="1987880"/>
            <a:ext cx="7362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Bay Area’s innovative nature and diversity nourishes a hub of unique eats and is home to some of the top restaurants in the world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9B13CA-A04A-4EFE-A50D-251FE7E37D3C}"/>
              </a:ext>
            </a:extLst>
          </p:cNvPr>
          <p:cNvSpPr txBox="1"/>
          <p:nvPr/>
        </p:nvSpPr>
        <p:spPr>
          <a:xfrm>
            <a:off x="2414778" y="2718390"/>
            <a:ext cx="736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Problem Statement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16210A-37F0-406B-81C2-1BD7364B53C5}"/>
              </a:ext>
            </a:extLst>
          </p:cNvPr>
          <p:cNvSpPr txBox="1"/>
          <p:nvPr/>
        </p:nvSpPr>
        <p:spPr>
          <a:xfrm>
            <a:off x="5085207" y="6144022"/>
            <a:ext cx="165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Vast Area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000591-6DA6-42C5-BEB1-2648E560DC91}"/>
              </a:ext>
            </a:extLst>
          </p:cNvPr>
          <p:cNvSpPr txBox="1"/>
          <p:nvPr/>
        </p:nvSpPr>
        <p:spPr>
          <a:xfrm>
            <a:off x="1390301" y="6141497"/>
            <a:ext cx="2980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Thousands of Restaurants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87A1C3-947A-4A72-BC01-7467E99D6F29}"/>
              </a:ext>
            </a:extLst>
          </p:cNvPr>
          <p:cNvSpPr txBox="1"/>
          <p:nvPr/>
        </p:nvSpPr>
        <p:spPr>
          <a:xfrm>
            <a:off x="3587720" y="2995668"/>
            <a:ext cx="5016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Evaluating Bay regions for a foodie to visit or reside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F59C34-C520-4C1C-B3CE-24EA72FA49C5}"/>
              </a:ext>
            </a:extLst>
          </p:cNvPr>
          <p:cNvSpPr txBox="1"/>
          <p:nvPr/>
        </p:nvSpPr>
        <p:spPr>
          <a:xfrm>
            <a:off x="8122920" y="6108940"/>
            <a:ext cx="165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B97956-111D-41B3-826C-0C7818698ED4}"/>
              </a:ext>
            </a:extLst>
          </p:cNvPr>
          <p:cNvSpPr txBox="1"/>
          <p:nvPr/>
        </p:nvSpPr>
        <p:spPr>
          <a:xfrm>
            <a:off x="2231136" y="3916011"/>
            <a:ext cx="736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4DD0ED-3B8A-43B8-95AE-36539BF2A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627" y="4369522"/>
            <a:ext cx="2571314" cy="16826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E86327-8B62-4369-9CCC-8DFD32C40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374" y="4369522"/>
            <a:ext cx="2571313" cy="16826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C42196-2270-422B-9618-9B125E703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091" y="4369118"/>
            <a:ext cx="2571313" cy="168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79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FB0B3A-D909-459C-A7EE-BBA3CAAC8F3C}"/>
              </a:ext>
            </a:extLst>
          </p:cNvPr>
          <p:cNvSpPr txBox="1"/>
          <p:nvPr/>
        </p:nvSpPr>
        <p:spPr>
          <a:xfrm>
            <a:off x="2414778" y="2422325"/>
            <a:ext cx="73624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Dense urban areas have:</a:t>
            </a:r>
          </a:p>
          <a:p>
            <a:pPr algn="ctr"/>
            <a:r>
              <a:rPr lang="en-US" dirty="0"/>
              <a:t>More top-rated restaurants</a:t>
            </a:r>
          </a:p>
          <a:p>
            <a:pPr algn="ctr"/>
            <a:r>
              <a:rPr lang="en-US" dirty="0"/>
              <a:t>More cuisine types</a:t>
            </a:r>
          </a:p>
          <a:p>
            <a:pPr algn="ctr"/>
            <a:r>
              <a:rPr lang="en-US" dirty="0"/>
              <a:t>SF, SJ, Oakland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911767-3FD5-4930-AD7E-BDB37064F0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57" r="30342"/>
          <a:stretch/>
        </p:blipFill>
        <p:spPr>
          <a:xfrm>
            <a:off x="7619540" y="3965463"/>
            <a:ext cx="2046288" cy="204628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9849217-8BC5-4A38-801C-61B4B48EECE7}"/>
              </a:ext>
            </a:extLst>
          </p:cNvPr>
          <p:cNvGrpSpPr/>
          <p:nvPr/>
        </p:nvGrpSpPr>
        <p:grpSpPr>
          <a:xfrm>
            <a:off x="4993343" y="3965463"/>
            <a:ext cx="2046288" cy="2046288"/>
            <a:chOff x="4928616" y="3804204"/>
            <a:chExt cx="2334768" cy="233476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95F4CCA-1E7B-43B0-95F3-DE59B7B3E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8616" y="3804204"/>
              <a:ext cx="2334768" cy="233476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D2809A-E754-4D69-94D5-FCD442CE5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28616" y="3804204"/>
              <a:ext cx="767796" cy="767796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995B1D-29E3-4B04-BEC5-A8C72A198B26}"/>
              </a:ext>
            </a:extLst>
          </p:cNvPr>
          <p:cNvGrpSpPr/>
          <p:nvPr/>
        </p:nvGrpSpPr>
        <p:grpSpPr>
          <a:xfrm>
            <a:off x="2414778" y="3965463"/>
            <a:ext cx="2046288" cy="2046288"/>
            <a:chOff x="2605301" y="3965463"/>
            <a:chExt cx="2046288" cy="2046288"/>
          </a:xfrm>
          <a:solidFill>
            <a:schemeClr val="bg1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FC1F23-B7C3-452E-A4E9-F507213A58E0}"/>
                </a:ext>
              </a:extLst>
            </p:cNvPr>
            <p:cNvSpPr/>
            <p:nvPr/>
          </p:nvSpPr>
          <p:spPr>
            <a:xfrm>
              <a:off x="2605301" y="3965463"/>
              <a:ext cx="2046288" cy="2046288"/>
            </a:xfrm>
            <a:prstGeom prst="rect">
              <a:avLst/>
            </a:prstGeom>
            <a:grp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0706F8-3E9B-4E12-BBF3-E6C2FFE32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16695" y="4821065"/>
              <a:ext cx="1823499" cy="335084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974028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Project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F94FA4-74BC-4FB5-B2EE-6CA54BDF4915}"/>
              </a:ext>
            </a:extLst>
          </p:cNvPr>
          <p:cNvSpPr txBox="1"/>
          <p:nvPr/>
        </p:nvSpPr>
        <p:spPr>
          <a:xfrm>
            <a:off x="2414778" y="2460425"/>
            <a:ext cx="73624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Grade &amp; Compare 9 Bay Counties</a:t>
            </a:r>
          </a:p>
          <a:p>
            <a:pPr algn="ctr"/>
            <a:r>
              <a:rPr lang="en-US" dirty="0"/>
              <a:t>Yelp as sole resource</a:t>
            </a:r>
          </a:p>
          <a:p>
            <a:pPr algn="ctr"/>
            <a:r>
              <a:rPr lang="en-US" dirty="0"/>
              <a:t>Defining restaurant</a:t>
            </a:r>
          </a:p>
          <a:p>
            <a:pPr algn="ctr"/>
            <a:r>
              <a:rPr lang="en-US" dirty="0"/>
              <a:t>Defining top-rated</a:t>
            </a:r>
          </a:p>
          <a:p>
            <a:pPr algn="ctr"/>
            <a:r>
              <a:rPr lang="en-US" dirty="0"/>
              <a:t>Defining categories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4DAB38-7BF8-47AF-939B-61C795E9C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818" y="2217918"/>
            <a:ext cx="2603920" cy="39210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78C8D9-998E-473E-9B19-531FC6A5F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823" y="4419551"/>
            <a:ext cx="3302354" cy="15854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1DEC70-229C-41F0-976F-B0DAD4D7F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5974" y="2445349"/>
            <a:ext cx="2802496" cy="346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05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Yelp 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943449-B560-4B49-9BE1-D7617F3B59C4}"/>
              </a:ext>
            </a:extLst>
          </p:cNvPr>
          <p:cNvSpPr txBox="1"/>
          <p:nvPr/>
        </p:nvSpPr>
        <p:spPr>
          <a:xfrm>
            <a:off x="2414778" y="3047225"/>
            <a:ext cx="73624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Applicable query parameters:</a:t>
            </a:r>
          </a:p>
          <a:p>
            <a:pPr algn="ctr"/>
            <a:r>
              <a:rPr lang="en-US" dirty="0"/>
              <a:t>Term search</a:t>
            </a:r>
          </a:p>
          <a:p>
            <a:pPr algn="ctr"/>
            <a:r>
              <a:rPr lang="en-US" dirty="0"/>
              <a:t>Location search</a:t>
            </a:r>
          </a:p>
          <a:p>
            <a:pPr algn="ctr"/>
            <a:r>
              <a:rPr lang="en-US" dirty="0"/>
              <a:t>Geocoordinates</a:t>
            </a:r>
          </a:p>
          <a:p>
            <a:pPr algn="ctr"/>
            <a:r>
              <a:rPr lang="en-US" dirty="0"/>
              <a:t>Search radius</a:t>
            </a:r>
          </a:p>
          <a:p>
            <a:pPr algn="ctr"/>
            <a:r>
              <a:rPr lang="en-US" dirty="0"/>
              <a:t>Sort by Yelp rating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55642D-3F40-4D0C-983A-4403B6A79CC4}"/>
              </a:ext>
            </a:extLst>
          </p:cNvPr>
          <p:cNvSpPr txBox="1"/>
          <p:nvPr/>
        </p:nvSpPr>
        <p:spPr>
          <a:xfrm>
            <a:off x="2414778" y="4942665"/>
            <a:ext cx="736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Each query returns max 1k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D453DA-BD34-4F53-94B6-2E9DF9EC8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525" y="2048861"/>
            <a:ext cx="30289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63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C2810A-CBA5-4187-8E1F-D570C753A783}"/>
              </a:ext>
            </a:extLst>
          </p:cNvPr>
          <p:cNvSpPr txBox="1"/>
          <p:nvPr/>
        </p:nvSpPr>
        <p:spPr>
          <a:xfrm>
            <a:off x="2414778" y="2422325"/>
            <a:ext cx="73624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Foodie’s preferences</a:t>
            </a:r>
          </a:p>
          <a:p>
            <a:pPr algn="ctr"/>
            <a:r>
              <a:rPr lang="en-US" dirty="0"/>
              <a:t>Yelp is sole reference</a:t>
            </a:r>
          </a:p>
          <a:p>
            <a:pPr algn="ctr"/>
            <a:r>
              <a:rPr lang="en-US" dirty="0"/>
              <a:t>Yelp data complete and error-free</a:t>
            </a:r>
          </a:p>
          <a:p>
            <a:pPr algn="ctr"/>
            <a:r>
              <a:rPr lang="en-US" dirty="0"/>
              <a:t>All reviews unbiased and standardized</a:t>
            </a:r>
          </a:p>
          <a:p>
            <a:pPr algn="ctr"/>
            <a:r>
              <a:rPr lang="en-US" dirty="0"/>
              <a:t>Ratings = Quality of Food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219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F0EC831-CB8C-464D-8908-72B7813170E2}"/>
              </a:ext>
            </a:extLst>
          </p:cNvPr>
          <p:cNvSpPr/>
          <p:nvPr/>
        </p:nvSpPr>
        <p:spPr>
          <a:xfrm>
            <a:off x="3424361" y="4905002"/>
            <a:ext cx="5370574" cy="10432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2F9FDB-A50C-4E75-B0CD-74B4709780F4}"/>
              </a:ext>
            </a:extLst>
          </p:cNvPr>
          <p:cNvSpPr/>
          <p:nvPr/>
        </p:nvSpPr>
        <p:spPr>
          <a:xfrm>
            <a:off x="2776413" y="2492256"/>
            <a:ext cx="6669657" cy="19183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AA1EE9-0AE0-4113-AAC7-9EA29318FBE5}"/>
                  </a:ext>
                </a:extLst>
              </p:cNvPr>
              <p:cNvSpPr txBox="1"/>
              <p:nvPr/>
            </p:nvSpPr>
            <p:spPr>
              <a:xfrm>
                <a:off x="4427154" y="3251518"/>
                <a:ext cx="3496406" cy="4268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Avg Rating :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  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AA1EE9-0AE0-4113-AAC7-9EA29318F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154" y="3251518"/>
                <a:ext cx="3496406" cy="426848"/>
              </a:xfrm>
              <a:prstGeom prst="rect">
                <a:avLst/>
              </a:prstGeom>
              <a:blipFill>
                <a:blip r:embed="rId2"/>
                <a:stretch>
                  <a:fillRect l="-4007" t="-100000" r="-9233" b="-1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331E07-D87D-4C3C-B9C3-DE7768E1A6FC}"/>
                  </a:ext>
                </a:extLst>
              </p:cNvPr>
              <p:cNvSpPr txBox="1"/>
              <p:nvPr/>
            </p:nvSpPr>
            <p:spPr>
              <a:xfrm>
                <a:off x="4498905" y="3722438"/>
                <a:ext cx="4492726" cy="563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Rating SD :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 ∗</m:t>
                        </m:r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331E07-D87D-4C3C-B9C3-DE7768E1A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905" y="3722438"/>
                <a:ext cx="4492726" cy="563680"/>
              </a:xfrm>
              <a:prstGeom prst="rect">
                <a:avLst/>
              </a:prstGeom>
              <a:blipFill>
                <a:blip r:embed="rId3"/>
                <a:stretch>
                  <a:fillRect l="-3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F9BD6C-DA7C-45E9-ACC7-478917BBA86F}"/>
                  </a:ext>
                </a:extLst>
              </p:cNvPr>
              <p:cNvSpPr txBox="1"/>
              <p:nvPr/>
            </p:nvSpPr>
            <p:spPr>
              <a:xfrm>
                <a:off x="3794774" y="2622643"/>
                <a:ext cx="23164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Total Restaurants :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F9BD6C-DA7C-45E9-ACC7-478917BBA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774" y="2622643"/>
                <a:ext cx="2316468" cy="276999"/>
              </a:xfrm>
              <a:prstGeom prst="rect">
                <a:avLst/>
              </a:prstGeom>
              <a:blipFill>
                <a:blip r:embed="rId4"/>
                <a:stretch>
                  <a:fillRect l="-6316" t="-28261" r="-52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EF3452B3-BF8B-4DD9-A5C3-57C45A51235E}"/>
              </a:ext>
            </a:extLst>
          </p:cNvPr>
          <p:cNvGrpSpPr/>
          <p:nvPr/>
        </p:nvGrpSpPr>
        <p:grpSpPr>
          <a:xfrm>
            <a:off x="3883654" y="5029339"/>
            <a:ext cx="4451988" cy="794600"/>
            <a:chOff x="3739771" y="5022169"/>
            <a:chExt cx="4451988" cy="79460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844BFD9-6160-4029-9198-5D99726D1867}"/>
                    </a:ext>
                  </a:extLst>
                </p:cNvPr>
                <p:cNvSpPr txBox="1"/>
                <p:nvPr/>
              </p:nvSpPr>
              <p:spPr>
                <a:xfrm>
                  <a:off x="3858572" y="5022169"/>
                  <a:ext cx="4258025" cy="3933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Avg Restaurants per County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844BFD9-6160-4029-9198-5D99726D18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572" y="5022169"/>
                  <a:ext cx="4258025" cy="393313"/>
                </a:xfrm>
                <a:prstGeom prst="rect">
                  <a:avLst/>
                </a:prstGeom>
                <a:blipFill>
                  <a:blip r:embed="rId5"/>
                  <a:stretch>
                    <a:fillRect l="-3438" t="-6154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656CE6E-D8FE-45FD-82E3-01418B179817}"/>
                    </a:ext>
                  </a:extLst>
                </p:cNvPr>
                <p:cNvSpPr txBox="1"/>
                <p:nvPr/>
              </p:nvSpPr>
              <p:spPr>
                <a:xfrm>
                  <a:off x="3739771" y="5423456"/>
                  <a:ext cx="4451988" cy="3933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Avg Restaurants+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dirty="0">
                      <a:ea typeface="Cambria Math" panose="02040503050406030204" pitchFamily="18" charset="0"/>
                    </a:rPr>
                    <a:t>per County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656CE6E-D8FE-45FD-82E3-01418B1798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9771" y="5423456"/>
                  <a:ext cx="4451988" cy="393313"/>
                </a:xfrm>
                <a:prstGeom prst="rect">
                  <a:avLst/>
                </a:prstGeom>
                <a:blipFill>
                  <a:blip r:embed="rId6"/>
                  <a:stretch>
                    <a:fillRect l="-3151" t="-6250" r="-137" b="-203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116FD8-DBBF-4C02-8A14-E27E4FC6E5E1}"/>
                  </a:ext>
                </a:extLst>
              </p:cNvPr>
              <p:cNvSpPr txBox="1"/>
              <p:nvPr/>
            </p:nvSpPr>
            <p:spPr>
              <a:xfrm>
                <a:off x="3639104" y="2967776"/>
                <a:ext cx="2579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US" dirty="0">
                    <a:ea typeface="Cambria Math" panose="02040503050406030204" pitchFamily="18" charset="0"/>
                  </a:rPr>
                  <a:t>Total Restaurants+ :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116FD8-DBBF-4C02-8A14-E27E4FC6E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104" y="2967776"/>
                <a:ext cx="2579681" cy="276999"/>
              </a:xfrm>
              <a:prstGeom prst="rect">
                <a:avLst/>
              </a:prstGeom>
              <a:blipFill>
                <a:blip r:embed="rId7"/>
                <a:stretch>
                  <a:fillRect l="-4965" t="-28889" r="-1418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174E9D76-9928-4B24-85F5-37A7A0D4888D}"/>
              </a:ext>
            </a:extLst>
          </p:cNvPr>
          <p:cNvSpPr/>
          <p:nvPr/>
        </p:nvSpPr>
        <p:spPr>
          <a:xfrm>
            <a:off x="4521530" y="2084490"/>
            <a:ext cx="3148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For set of all restaurants in Bay: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55C4E35-AB67-498F-BED6-EB2217E3BFD8}"/>
                  </a:ext>
                </a:extLst>
              </p:cNvPr>
              <p:cNvSpPr/>
              <p:nvPr/>
            </p:nvSpPr>
            <p:spPr>
              <a:xfrm>
                <a:off x="4095195" y="6204353"/>
                <a:ext cx="40016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+ denotes restaurants with ratings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3.5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55C4E35-AB67-498F-BED6-EB2217E3BF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195" y="6204353"/>
                <a:ext cx="4001608" cy="369332"/>
              </a:xfrm>
              <a:prstGeom prst="rect">
                <a:avLst/>
              </a:prstGeom>
              <a:blipFill>
                <a:blip r:embed="rId8"/>
                <a:stretch>
                  <a:fillRect l="-137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504E151D-0095-4495-BE8E-BFF312C3DBCE}"/>
              </a:ext>
            </a:extLst>
          </p:cNvPr>
          <p:cNvSpPr/>
          <p:nvPr/>
        </p:nvSpPr>
        <p:spPr>
          <a:xfrm>
            <a:off x="5594900" y="4530050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Evaluate: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392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0088202-BE36-4B8E-82BE-03B32CC96539}"/>
              </a:ext>
            </a:extLst>
          </p:cNvPr>
          <p:cNvSpPr/>
          <p:nvPr/>
        </p:nvSpPr>
        <p:spPr>
          <a:xfrm>
            <a:off x="2462543" y="4714568"/>
            <a:ext cx="7293601" cy="16471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41F9BA-F993-4A0C-AAB4-A051BE14DD27}"/>
              </a:ext>
            </a:extLst>
          </p:cNvPr>
          <p:cNvSpPr/>
          <p:nvPr/>
        </p:nvSpPr>
        <p:spPr>
          <a:xfrm>
            <a:off x="3195605" y="2538293"/>
            <a:ext cx="5832520" cy="15404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4919001-6522-4C7A-87E0-C641C092D79D}"/>
              </a:ext>
            </a:extLst>
          </p:cNvPr>
          <p:cNvGrpSpPr/>
          <p:nvPr/>
        </p:nvGrpSpPr>
        <p:grpSpPr>
          <a:xfrm>
            <a:off x="2703123" y="4907371"/>
            <a:ext cx="6812441" cy="1261527"/>
            <a:chOff x="2855080" y="4551816"/>
            <a:chExt cx="6812441" cy="126152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750C977-CE0D-465B-82CF-686E8143F382}"/>
                    </a:ext>
                  </a:extLst>
                </p:cNvPr>
                <p:cNvSpPr txBox="1"/>
                <p:nvPr/>
              </p:nvSpPr>
              <p:spPr>
                <a:xfrm>
                  <a:off x="3087220" y="4551816"/>
                  <a:ext cx="6251904" cy="5636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Restaurants per County SD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rad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750C977-CE0D-465B-82CF-686E8143F3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7220" y="4551816"/>
                  <a:ext cx="6251904" cy="563680"/>
                </a:xfrm>
                <a:prstGeom prst="rect">
                  <a:avLst/>
                </a:prstGeom>
                <a:blipFill>
                  <a:blip r:embed="rId2"/>
                  <a:stretch>
                    <a:fillRect l="-2341" b="-32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06F2FFC-E90C-43FA-9064-A430F0875AF8}"/>
                    </a:ext>
                  </a:extLst>
                </p:cNvPr>
                <p:cNvSpPr txBox="1"/>
                <p:nvPr/>
              </p:nvSpPr>
              <p:spPr>
                <a:xfrm>
                  <a:off x="2855080" y="5157330"/>
                  <a:ext cx="6812441" cy="656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Restaurants+ per County SD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ad>
                        <m:radPr>
                          <m:deg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rad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06F2FFC-E90C-43FA-9064-A430F087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5080" y="5157330"/>
                  <a:ext cx="6812441" cy="656013"/>
                </a:xfrm>
                <a:prstGeom prst="rect">
                  <a:avLst/>
                </a:prstGeom>
                <a:blipFill>
                  <a:blip r:embed="rId3"/>
                  <a:stretch>
                    <a:fillRect l="-7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66A747C-A212-43C2-A67F-5CDFB91BD3F6}"/>
              </a:ext>
            </a:extLst>
          </p:cNvPr>
          <p:cNvGrpSpPr/>
          <p:nvPr/>
        </p:nvGrpSpPr>
        <p:grpSpPr>
          <a:xfrm>
            <a:off x="3745677" y="2723233"/>
            <a:ext cx="4732376" cy="1170533"/>
            <a:chOff x="3179740" y="2801948"/>
            <a:chExt cx="4732376" cy="117053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C9F6977-A053-4F3B-8EBF-8E296AF2A63C}"/>
                    </a:ext>
                  </a:extLst>
                </p:cNvPr>
                <p:cNvSpPr txBox="1"/>
                <p:nvPr/>
              </p:nvSpPr>
              <p:spPr>
                <a:xfrm>
                  <a:off x="3340483" y="2801948"/>
                  <a:ext cx="251767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Total Restaurants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C9F6977-A053-4F3B-8EBF-8E296AF2A6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483" y="2801948"/>
                  <a:ext cx="2517677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5811" t="-28889" r="-242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F7A93E6-0EC7-41AD-9A17-1D971B6AB6D8}"/>
                    </a:ext>
                  </a:extLst>
                </p:cNvPr>
                <p:cNvSpPr txBox="1"/>
                <p:nvPr/>
              </p:nvSpPr>
              <p:spPr>
                <a:xfrm>
                  <a:off x="3179740" y="3168698"/>
                  <a:ext cx="27741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US" dirty="0">
                      <a:ea typeface="Cambria Math" panose="02040503050406030204" pitchFamily="18" charset="0"/>
                    </a:rPr>
                    <a:t>Total Restaurants+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F7A93E6-0EC7-41AD-9A17-1D971B6AB6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9740" y="3168698"/>
                  <a:ext cx="2774157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4167" t="-28889" r="-1096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2C86AB9-3ADE-451F-A9AA-2F2896AE47C5}"/>
                    </a:ext>
                  </a:extLst>
                </p:cNvPr>
                <p:cNvSpPr txBox="1"/>
                <p:nvPr/>
              </p:nvSpPr>
              <p:spPr>
                <a:xfrm>
                  <a:off x="3876396" y="3453300"/>
                  <a:ext cx="4035720" cy="5191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Avg Rating </a:t>
                  </a:r>
                  <a:r>
                    <a:rPr lang="en-US" dirty="0">
                      <a:ea typeface="Cambria Math" panose="02040503050406030204" pitchFamily="18" charset="0"/>
                    </a:rPr>
                    <a:t>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2C86AB9-3ADE-451F-A9AA-2F2896AE47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6396" y="3453300"/>
                  <a:ext cx="4035720" cy="519181"/>
                </a:xfrm>
                <a:prstGeom prst="rect">
                  <a:avLst/>
                </a:prstGeom>
                <a:blipFill>
                  <a:blip r:embed="rId6"/>
                  <a:stretch>
                    <a:fillRect l="-1360" t="-74118" r="-4230" b="-11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8496F28-C3D1-4421-814F-6A621C8728CF}"/>
              </a:ext>
            </a:extLst>
          </p:cNvPr>
          <p:cNvSpPr/>
          <p:nvPr/>
        </p:nvSpPr>
        <p:spPr>
          <a:xfrm>
            <a:off x="5221530" y="2127647"/>
            <a:ext cx="1748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For each county: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DC9A989-A465-4573-8670-9E666D5EBDB5}"/>
              </a:ext>
            </a:extLst>
          </p:cNvPr>
          <p:cNvSpPr/>
          <p:nvPr/>
        </p:nvSpPr>
        <p:spPr>
          <a:xfrm>
            <a:off x="5608244" y="4283375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Evaluate: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72083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5116</TotalTime>
  <Words>624</Words>
  <Application>Microsoft Office PowerPoint</Application>
  <PresentationFormat>Widescreen</PresentationFormat>
  <Paragraphs>158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Baskerville Old Face</vt:lpstr>
      <vt:lpstr>Cambria Math</vt:lpstr>
      <vt:lpstr>Gill Sans MT</vt:lpstr>
      <vt:lpstr>MoolBoran</vt:lpstr>
      <vt:lpstr>Palace Script MT</vt:lpstr>
      <vt:lpstr>Wingdings</vt:lpstr>
      <vt:lpstr>Parcel</vt:lpstr>
      <vt:lpstr>All food in the hood</vt:lpstr>
      <vt:lpstr>Presentation menu   A Project in four courses</vt:lpstr>
      <vt:lpstr>Introduction</vt:lpstr>
      <vt:lpstr>Hypothesis</vt:lpstr>
      <vt:lpstr>Project scope</vt:lpstr>
      <vt:lpstr>Yelp api</vt:lpstr>
      <vt:lpstr>Assumptions</vt:lpstr>
      <vt:lpstr>Modeling</vt:lpstr>
      <vt:lpstr>Modeling</vt:lpstr>
      <vt:lpstr>Modeling</vt:lpstr>
      <vt:lpstr>Modeling</vt:lpstr>
      <vt:lpstr>Data collection</vt:lpstr>
      <vt:lpstr>Data prep</vt:lpstr>
      <vt:lpstr>Analysis</vt:lpstr>
      <vt:lpstr>results</vt:lpstr>
      <vt:lpstr>graphs</vt:lpstr>
      <vt:lpstr>Areas to improve</vt:lpstr>
      <vt:lpstr>Future Exploration</vt:lpstr>
      <vt:lpstr>Implementation</vt:lpstr>
      <vt:lpstr>Tips for repeat studies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 food in the hood</dc:title>
  <dc:creator>Phil Phil</dc:creator>
  <cp:lastModifiedBy>Phil Phil</cp:lastModifiedBy>
  <cp:revision>113</cp:revision>
  <dcterms:created xsi:type="dcterms:W3CDTF">2019-07-08T21:32:23Z</dcterms:created>
  <dcterms:modified xsi:type="dcterms:W3CDTF">2019-07-12T17:05:56Z</dcterms:modified>
</cp:coreProperties>
</file>